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3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9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9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0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2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8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5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3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3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4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61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2FA9C-7390-40D1-BC02-419AC71BE38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C6A31-6922-416E-BDC4-616EB4D1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9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Add q1 and q2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89" t="27531" r="50238" b="53704"/>
          <a:stretch/>
        </p:blipFill>
        <p:spPr>
          <a:xfrm>
            <a:off x="972458" y="1690687"/>
            <a:ext cx="8331199" cy="2451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889" t="55185" r="51349" b="27461"/>
          <a:stretch/>
        </p:blipFill>
        <p:spPr>
          <a:xfrm>
            <a:off x="972458" y="4905829"/>
            <a:ext cx="5823857" cy="16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9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27" t="58148" r="52143" b="25062"/>
          <a:stretch/>
        </p:blipFill>
        <p:spPr>
          <a:xfrm>
            <a:off x="838200" y="2104570"/>
            <a:ext cx="9952654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2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 err="1" smtClean="0"/>
              <a:t>DataFrame</a:t>
            </a:r>
            <a:r>
              <a:rPr lang="en-US" dirty="0" smtClean="0"/>
              <a:t> is a table of columns and rows in pandas that we can easily restructure and filter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Formal definition: A group of Pandas Series objects that share the same index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92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28" t="25083" r="42971" b="14558"/>
          <a:stretch/>
        </p:blipFill>
        <p:spPr>
          <a:xfrm>
            <a:off x="566058" y="101599"/>
            <a:ext cx="8548914" cy="66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8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index and column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88" t="41768" r="49437" b="33215"/>
          <a:stretch/>
        </p:blipFill>
        <p:spPr>
          <a:xfrm>
            <a:off x="1636430" y="1944914"/>
            <a:ext cx="8117171" cy="31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0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file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two options when reading a file with pandas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your .</a:t>
            </a:r>
            <a:r>
              <a:rPr lang="en-US" dirty="0" err="1"/>
              <a:t>py</a:t>
            </a:r>
            <a:r>
              <a:rPr lang="en-US" dirty="0"/>
              <a:t> file or .</a:t>
            </a:r>
            <a:r>
              <a:rPr lang="en-US" dirty="0" err="1"/>
              <a:t>ipynb</a:t>
            </a:r>
            <a:r>
              <a:rPr lang="en-US" dirty="0"/>
              <a:t> notebook is located in the </a:t>
            </a:r>
            <a:r>
              <a:rPr lang="en-US" b="1" dirty="0"/>
              <a:t>exact</a:t>
            </a:r>
            <a:r>
              <a:rPr lang="en-US" dirty="0"/>
              <a:t> same folder location as the .csv file you want to read, simply pass in the file name as a string, for example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df</a:t>
            </a:r>
            <a:r>
              <a:rPr lang="en-US" dirty="0" smtClean="0"/>
              <a:t> = </a:t>
            </a:r>
            <a:r>
              <a:rPr lang="en-US" dirty="0" err="1" smtClean="0"/>
              <a:t>pd.read_csv</a:t>
            </a:r>
            <a:r>
              <a:rPr lang="en-US" dirty="0" smtClean="0"/>
              <a:t>(“some_file.csv”)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9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 in the entire file path if you are located in a different directory. The file path must be 100% correct in order for this to work. For example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46628" y="3443226"/>
            <a:ext cx="926011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("C:\\Users\\myself\\files\\some_file.csv") </a:t>
            </a:r>
          </a:p>
        </p:txBody>
      </p:sp>
    </p:spTree>
    <p:extLst>
      <p:ext uri="{BB962C8B-B14F-4D97-AF65-F5344CB8AC3E}">
        <p14:creationId xmlns:p14="http://schemas.microsoft.com/office/powerpoint/2010/main" val="434366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048" t="46155" r="27619" b="6296"/>
          <a:stretch/>
        </p:blipFill>
        <p:spPr>
          <a:xfrm>
            <a:off x="337397" y="1555636"/>
            <a:ext cx="11477231" cy="52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492" t="24709" r="28730" b="7284"/>
          <a:stretch/>
        </p:blipFill>
        <p:spPr>
          <a:xfrm>
            <a:off x="1101271" y="0"/>
            <a:ext cx="9989457" cy="661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0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730" t="39383" r="52222" b="13634"/>
          <a:stretch/>
        </p:blipFill>
        <p:spPr>
          <a:xfrm>
            <a:off x="1190170" y="624114"/>
            <a:ext cx="7866743" cy="61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is a data structure in Pandas that holds an array of information along with named index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named index differentiates this from a simple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Formal definition: One-</a:t>
            </a:r>
            <a:r>
              <a:rPr lang="en-US" dirty="0" err="1" smtClean="0"/>
              <a:t>dimentional</a:t>
            </a:r>
            <a:r>
              <a:rPr lang="en-US" dirty="0" smtClean="0"/>
              <a:t> </a:t>
            </a:r>
            <a:r>
              <a:rPr lang="en-US" dirty="0" err="1" smtClean="0"/>
              <a:t>ndarray</a:t>
            </a:r>
            <a:r>
              <a:rPr lang="en-US" dirty="0" smtClean="0"/>
              <a:t> with axis labels</a:t>
            </a:r>
          </a:p>
        </p:txBody>
      </p:sp>
    </p:spTree>
    <p:extLst>
      <p:ext uri="{BB962C8B-B14F-4D97-AF65-F5344CB8AC3E}">
        <p14:creationId xmlns:p14="http://schemas.microsoft.com/office/powerpoint/2010/main" val="1386178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001" t="40595" r="48666" b="18635"/>
          <a:stretch/>
        </p:blipFill>
        <p:spPr>
          <a:xfrm>
            <a:off x="1850571" y="1027906"/>
            <a:ext cx="8490857" cy="5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1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Grab a single column :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total_bill</a:t>
            </a:r>
            <a:r>
              <a:rPr lang="en-US" dirty="0" smtClean="0"/>
              <a:t>']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Grab multiple columns: </a:t>
            </a:r>
            <a:r>
              <a:rPr lang="en-US" dirty="0" err="1" smtClean="0"/>
              <a:t>df</a:t>
            </a:r>
            <a:r>
              <a:rPr lang="en-US" dirty="0" smtClean="0"/>
              <a:t>[['</a:t>
            </a:r>
            <a:r>
              <a:rPr lang="en-US" dirty="0" err="1" smtClean="0"/>
              <a:t>total_bill','tip</a:t>
            </a:r>
            <a:r>
              <a:rPr lang="en-US" dirty="0" smtClean="0"/>
              <a:t>']]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Create a new column:</a:t>
            </a:r>
          </a:p>
          <a:p>
            <a:pPr marL="0" indent="0">
              <a:buNone/>
            </a:pP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tip_percentage</a:t>
            </a:r>
            <a:r>
              <a:rPr lang="en-US" dirty="0" smtClean="0"/>
              <a:t>'] = 100* </a:t>
            </a:r>
            <a:r>
              <a:rPr lang="en-US" dirty="0" err="1" smtClean="0"/>
              <a:t>df</a:t>
            </a:r>
            <a:r>
              <a:rPr lang="en-US" dirty="0" smtClean="0"/>
              <a:t>['tip'] / 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total_bill</a:t>
            </a:r>
            <a:r>
              <a:rPr lang="en-US" dirty="0" smtClean="0"/>
              <a:t>']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Adjust existing columns:</a:t>
            </a:r>
          </a:p>
          <a:p>
            <a:pPr marL="0" indent="0">
              <a:buNone/>
            </a:pP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price_per_person</a:t>
            </a:r>
            <a:r>
              <a:rPr lang="en-US" dirty="0" smtClean="0"/>
              <a:t>'] = </a:t>
            </a:r>
            <a:r>
              <a:rPr lang="en-US" dirty="0" err="1" smtClean="0"/>
              <a:t>np.round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['</a:t>
            </a:r>
            <a:r>
              <a:rPr lang="en-US" dirty="0" err="1" smtClean="0"/>
              <a:t>price_per_person</a:t>
            </a:r>
            <a:r>
              <a:rPr lang="en-US" dirty="0" smtClean="0"/>
              <a:t>'],2)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7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Drop columns:  </a:t>
            </a:r>
            <a:r>
              <a:rPr lang="en-US" dirty="0" err="1" smtClean="0"/>
              <a:t>df</a:t>
            </a:r>
            <a:r>
              <a:rPr lang="en-US" dirty="0" smtClean="0"/>
              <a:t> = </a:t>
            </a:r>
            <a:r>
              <a:rPr lang="en-US" dirty="0" err="1" smtClean="0"/>
              <a:t>df.drop</a:t>
            </a:r>
            <a:r>
              <a:rPr lang="en-US" dirty="0" smtClean="0"/>
              <a:t>("</a:t>
            </a:r>
            <a:r>
              <a:rPr lang="en-US" dirty="0" err="1" smtClean="0"/>
              <a:t>tip_percentage",axis</a:t>
            </a:r>
            <a:r>
              <a:rPr lang="en-US" dirty="0" smtClean="0"/>
              <a:t>=1) </a:t>
            </a:r>
          </a:p>
          <a:p>
            <a:pPr marL="0" indent="0">
              <a:buNone/>
            </a:pPr>
            <a:r>
              <a:rPr lang="en-US" dirty="0" smtClean="0"/>
              <a:t>Above is an in place drop</a:t>
            </a:r>
          </a:p>
          <a:p>
            <a:pPr marL="0" indent="0">
              <a:buNone/>
            </a:pPr>
            <a:r>
              <a:rPr lang="en-US" dirty="0" smtClean="0"/>
              <a:t>Axis 0 means rows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2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Index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88" t="21087" r="28423" b="12535"/>
          <a:stretch/>
        </p:blipFill>
        <p:spPr>
          <a:xfrm>
            <a:off x="838200" y="1465943"/>
            <a:ext cx="10410371" cy="54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6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Index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00" t="43102" r="27298" b="18539"/>
          <a:stretch/>
        </p:blipFill>
        <p:spPr>
          <a:xfrm>
            <a:off x="619538" y="2017486"/>
            <a:ext cx="10734262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82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 a single row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00" t="19086" r="27298" b="6530"/>
          <a:stretch/>
        </p:blipFill>
        <p:spPr>
          <a:xfrm>
            <a:off x="972457" y="1436913"/>
            <a:ext cx="9303657" cy="52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0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 multiple rows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12" t="20753" r="29736" b="16537"/>
          <a:stretch/>
        </p:blipFill>
        <p:spPr>
          <a:xfrm>
            <a:off x="1262743" y="1731310"/>
            <a:ext cx="7590971" cy="470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5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571" t="20900" r="28254" b="55961"/>
          <a:stretch/>
        </p:blipFill>
        <p:spPr>
          <a:xfrm>
            <a:off x="508001" y="3004458"/>
            <a:ext cx="10638972" cy="23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5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</a:t>
            </a:r>
            <a:r>
              <a:rPr lang="en-US" dirty="0" smtClean="0"/>
              <a:t>/</a:t>
            </a:r>
            <a:r>
              <a:rPr lang="en-US" dirty="0" err="1" smtClean="0"/>
              <a:t>iLoc</a:t>
            </a:r>
            <a:r>
              <a:rPr lang="en-US" dirty="0" smtClean="0"/>
              <a:t>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Syntax: </a:t>
            </a:r>
          </a:p>
          <a:p>
            <a:pPr marL="0" indent="0">
              <a:buNone/>
            </a:pPr>
            <a:r>
              <a:rPr lang="en-US" dirty="0" err="1" smtClean="0"/>
              <a:t>df.loc</a:t>
            </a:r>
            <a:r>
              <a:rPr lang="en-US" dirty="0" smtClean="0"/>
              <a:t>[</a:t>
            </a:r>
            <a:r>
              <a:rPr lang="en-US" dirty="0" err="1" smtClean="0"/>
              <a:t>Start_row</a:t>
            </a:r>
            <a:r>
              <a:rPr lang="en-US" dirty="0" smtClean="0"/>
              <a:t>: </a:t>
            </a:r>
            <a:r>
              <a:rPr lang="en-US" dirty="0" err="1" smtClean="0"/>
              <a:t>End_row</a:t>
            </a:r>
            <a:r>
              <a:rPr lang="en-US" dirty="0" smtClean="0"/>
              <a:t> , Start_column_:</a:t>
            </a:r>
            <a:r>
              <a:rPr lang="en-US" dirty="0" err="1" smtClean="0"/>
              <a:t>End_column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Start_row</a:t>
            </a:r>
            <a:r>
              <a:rPr lang="en-US" dirty="0"/>
              <a:t>: </a:t>
            </a:r>
            <a:r>
              <a:rPr lang="en-US" dirty="0" err="1"/>
              <a:t>End_row</a:t>
            </a:r>
            <a:r>
              <a:rPr lang="en-US" dirty="0"/>
              <a:t> , Start_column_:</a:t>
            </a:r>
            <a:r>
              <a:rPr lang="en-US" dirty="0" err="1"/>
              <a:t>End_column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Extract the first two rows and columns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841" t="35996" r="53810" b="50600"/>
          <a:stretch/>
        </p:blipFill>
        <p:spPr>
          <a:xfrm>
            <a:off x="838200" y="4644571"/>
            <a:ext cx="4818744" cy="13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3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Concatenation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2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Numpy</a:t>
            </a:r>
            <a:r>
              <a:rPr lang="en-US" dirty="0" smtClean="0"/>
              <a:t> array has a numeric index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788693"/>
              </p:ext>
            </p:extLst>
          </p:nvPr>
        </p:nvGraphicFramePr>
        <p:xfrm>
          <a:off x="3225337" y="2585259"/>
          <a:ext cx="5079078" cy="33500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39539">
                  <a:extLst>
                    <a:ext uri="{9D8B030D-6E8A-4147-A177-3AD203B41FA5}">
                      <a16:colId xmlns:a16="http://schemas.microsoft.com/office/drawing/2014/main" xmlns="" val="2567325754"/>
                    </a:ext>
                  </a:extLst>
                </a:gridCol>
                <a:gridCol w="2539539">
                  <a:extLst>
                    <a:ext uri="{9D8B030D-6E8A-4147-A177-3AD203B41FA5}">
                      <a16:colId xmlns:a16="http://schemas.microsoft.com/office/drawing/2014/main" xmlns="" val="2972249336"/>
                    </a:ext>
                  </a:extLst>
                </a:gridCol>
              </a:tblGrid>
              <a:tr h="837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500" u="none" strike="noStrike">
                          <a:effectLst/>
                        </a:rPr>
                        <a:t>Index</a:t>
                      </a:r>
                      <a:endParaRPr lang="en-US" sz="3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500" u="none" strike="noStrike">
                          <a:effectLst/>
                        </a:rPr>
                        <a:t>Data</a:t>
                      </a:r>
                      <a:endParaRPr lang="en-US" sz="3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35195037"/>
                  </a:ext>
                </a:extLst>
              </a:tr>
              <a:tr h="837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500" u="none" strike="noStrike">
                          <a:effectLst/>
                        </a:rPr>
                        <a:t>0</a:t>
                      </a:r>
                      <a:endParaRPr lang="en-US" sz="3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500" u="none" strike="noStrike">
                          <a:effectLst/>
                        </a:rPr>
                        <a:t>1776</a:t>
                      </a:r>
                      <a:endParaRPr lang="en-US" sz="3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01388733"/>
                  </a:ext>
                </a:extLst>
              </a:tr>
              <a:tr h="837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500" u="none" strike="noStrike" dirty="0">
                          <a:effectLst/>
                        </a:rPr>
                        <a:t>1</a:t>
                      </a:r>
                      <a:endParaRPr lang="en-US" sz="3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500" u="none" strike="noStrike">
                          <a:effectLst/>
                        </a:rPr>
                        <a:t>1867</a:t>
                      </a:r>
                      <a:endParaRPr lang="en-US" sz="3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86078642"/>
                  </a:ext>
                </a:extLst>
              </a:tr>
              <a:tr h="8375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500" u="none" strike="noStrike">
                          <a:effectLst/>
                        </a:rPr>
                        <a:t>2</a:t>
                      </a:r>
                      <a:endParaRPr lang="en-US" sz="3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500" u="none" strike="noStrike" dirty="0">
                          <a:effectLst/>
                        </a:rPr>
                        <a:t>1821</a:t>
                      </a:r>
                      <a:endParaRPr lang="en-US" sz="3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01192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89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0" t="24815" r="37570" b="8354"/>
          <a:stretch/>
        </p:blipFill>
        <p:spPr>
          <a:xfrm>
            <a:off x="571500" y="-16933"/>
            <a:ext cx="7759700" cy="68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0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69" t="18765" r="40139" b="34568"/>
          <a:stretch/>
        </p:blipFill>
        <p:spPr>
          <a:xfrm>
            <a:off x="749300" y="365125"/>
            <a:ext cx="9080500" cy="59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8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92" t="19877" r="36458" b="44444"/>
          <a:stretch/>
        </p:blipFill>
        <p:spPr>
          <a:xfrm>
            <a:off x="1104900" y="1027906"/>
            <a:ext cx="8001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52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69" t="19136" r="39861" b="36050"/>
          <a:stretch/>
        </p:blipFill>
        <p:spPr>
          <a:xfrm>
            <a:off x="838200" y="927100"/>
            <a:ext cx="7327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3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Merging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45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69" t="20000" r="35139" b="21358"/>
          <a:stretch/>
        </p:blipFill>
        <p:spPr>
          <a:xfrm>
            <a:off x="558800" y="365125"/>
            <a:ext cx="81915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07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30" t="51358" r="17847" b="21975"/>
          <a:stretch/>
        </p:blipFill>
        <p:spPr>
          <a:xfrm>
            <a:off x="533400" y="1825625"/>
            <a:ext cx="11379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2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92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08" t="20988" r="26528" b="12222"/>
          <a:stretch/>
        </p:blipFill>
        <p:spPr>
          <a:xfrm>
            <a:off x="711200" y="0"/>
            <a:ext cx="97409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21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69" t="56914" r="30139" b="24691"/>
          <a:stretch/>
        </p:blipFill>
        <p:spPr>
          <a:xfrm>
            <a:off x="990600" y="2603500"/>
            <a:ext cx="9105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1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Pandas series adds on a labelled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59748"/>
              </p:ext>
            </p:extLst>
          </p:nvPr>
        </p:nvGraphicFramePr>
        <p:xfrm>
          <a:off x="3882044" y="2751513"/>
          <a:ext cx="3773978" cy="293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8238">
                  <a:extLst>
                    <a:ext uri="{9D8B030D-6E8A-4147-A177-3AD203B41FA5}">
                      <a16:colId xmlns:a16="http://schemas.microsoft.com/office/drawing/2014/main" xmlns="" val="1613159080"/>
                    </a:ext>
                  </a:extLst>
                </a:gridCol>
                <a:gridCol w="985740">
                  <a:extLst>
                    <a:ext uri="{9D8B030D-6E8A-4147-A177-3AD203B41FA5}">
                      <a16:colId xmlns:a16="http://schemas.microsoft.com/office/drawing/2014/main" xmlns="" val="3032416909"/>
                    </a:ext>
                  </a:extLst>
                </a:gridCol>
              </a:tblGrid>
              <a:tr h="7335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Labelled Index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Data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69850062"/>
                  </a:ext>
                </a:extLst>
              </a:tr>
              <a:tr h="7335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USA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1776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77308448"/>
                  </a:ext>
                </a:extLst>
              </a:tr>
              <a:tr h="7335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CANADA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1867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90005470"/>
                  </a:ext>
                </a:extLst>
              </a:tr>
              <a:tr h="7335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MEXICO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1821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5462164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7280" y="5893298"/>
            <a:ext cx="539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easier to user than to memorize the index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324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08" t="52345" r="36180" b="22222"/>
          <a:stretch/>
        </p:blipFill>
        <p:spPr>
          <a:xfrm>
            <a:off x="952500" y="1524000"/>
            <a:ext cx="10724472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3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688" t="20370" r="26979" b="4938"/>
          <a:stretch/>
        </p:blipFill>
        <p:spPr>
          <a:xfrm>
            <a:off x="628650" y="159544"/>
            <a:ext cx="9753600" cy="64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12" t="41481" r="28229" b="18148"/>
          <a:stretch/>
        </p:blipFill>
        <p:spPr>
          <a:xfrm>
            <a:off x="838200" y="1009650"/>
            <a:ext cx="107057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6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51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Group by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9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/>
              <a:t>groupby</a:t>
            </a:r>
            <a:r>
              <a:rPr lang="en-US" dirty="0" smtClean="0"/>
              <a:t>() operation allows us to examine data on a per category basis. </a:t>
            </a:r>
          </a:p>
          <a:p>
            <a:endParaRPr lang="en-US" dirty="0"/>
          </a:p>
          <a:p>
            <a:r>
              <a:rPr lang="en-US" dirty="0" smtClean="0"/>
              <a:t>What is the average per group or category?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2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58" t="22863" r="21434" b="18238"/>
          <a:stretch/>
        </p:blipFill>
        <p:spPr>
          <a:xfrm>
            <a:off x="838200" y="473634"/>
            <a:ext cx="10083085" cy="57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24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55" t="23274" r="26374" b="22992"/>
          <a:stretch/>
        </p:blipFill>
        <p:spPr>
          <a:xfrm>
            <a:off x="838200" y="553791"/>
            <a:ext cx="10276268" cy="597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09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53" t="21583" r="26690" b="8524"/>
          <a:stretch/>
        </p:blipFill>
        <p:spPr>
          <a:xfrm>
            <a:off x="838200" y="365125"/>
            <a:ext cx="8511862" cy="62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2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93" t="35886" r="15610" b="14095"/>
          <a:stretch/>
        </p:blipFill>
        <p:spPr>
          <a:xfrm>
            <a:off x="838200" y="1790163"/>
            <a:ext cx="9510553" cy="412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4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6163"/>
            <a:ext cx="10515600" cy="4351338"/>
          </a:xfrm>
        </p:spPr>
        <p:txBody>
          <a:bodyPr/>
          <a:lstStyle/>
          <a:p>
            <a:r>
              <a:rPr lang="en-US" dirty="0" smtClean="0"/>
              <a:t>Data is still numerically organized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07277"/>
              </p:ext>
            </p:extLst>
          </p:nvPr>
        </p:nvGraphicFramePr>
        <p:xfrm>
          <a:off x="2385751" y="1470068"/>
          <a:ext cx="5444837" cy="3283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3472">
                  <a:extLst>
                    <a:ext uri="{9D8B030D-6E8A-4147-A177-3AD203B41FA5}">
                      <a16:colId xmlns:a16="http://schemas.microsoft.com/office/drawing/2014/main" xmlns="" val="1004727043"/>
                    </a:ext>
                  </a:extLst>
                </a:gridCol>
                <a:gridCol w="2313472">
                  <a:extLst>
                    <a:ext uri="{9D8B030D-6E8A-4147-A177-3AD203B41FA5}">
                      <a16:colId xmlns:a16="http://schemas.microsoft.com/office/drawing/2014/main" xmlns="" val="913669810"/>
                    </a:ext>
                  </a:extLst>
                </a:gridCol>
                <a:gridCol w="817893">
                  <a:extLst>
                    <a:ext uri="{9D8B030D-6E8A-4147-A177-3AD203B41FA5}">
                      <a16:colId xmlns:a16="http://schemas.microsoft.com/office/drawing/2014/main" xmlns="" val="121986141"/>
                    </a:ext>
                  </a:extLst>
                </a:gridCol>
              </a:tblGrid>
              <a:tr h="820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Numeric Index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Labelled Index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Data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714219021"/>
                  </a:ext>
                </a:extLst>
              </a:tr>
              <a:tr h="820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0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USA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1776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216519238"/>
                  </a:ext>
                </a:extLst>
              </a:tr>
              <a:tr h="820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CANADA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1867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69783263"/>
                  </a:ext>
                </a:extLst>
              </a:tr>
              <a:tr h="820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>
                          <a:effectLst/>
                        </a:rPr>
                        <a:t>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MEXICO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u="none" strike="noStrike" dirty="0">
                          <a:effectLst/>
                        </a:rPr>
                        <a:t>1821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8072972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79913" y="5287501"/>
            <a:ext cx="10399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data can be captured through the numeric index call or the labelled index call in the Pandas series to get </a:t>
            </a:r>
          </a:p>
          <a:p>
            <a:r>
              <a:rPr lang="en-US" dirty="0"/>
              <a:t>t</a:t>
            </a:r>
            <a:r>
              <a:rPr lang="en-US" dirty="0" smtClean="0"/>
              <a:t>he best of both worlds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94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56" t="31743" r="15776" b="11726"/>
          <a:stretch/>
        </p:blipFill>
        <p:spPr>
          <a:xfrm>
            <a:off x="1056067" y="1027906"/>
            <a:ext cx="9079605" cy="46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52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70" t="32292" r="13064" b="5895"/>
          <a:stretch/>
        </p:blipFill>
        <p:spPr>
          <a:xfrm>
            <a:off x="838200" y="780715"/>
            <a:ext cx="10382445" cy="53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90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90" t="25231" r="15110" b="37476"/>
          <a:stretch/>
        </p:blipFill>
        <p:spPr>
          <a:xfrm>
            <a:off x="1017430" y="344794"/>
            <a:ext cx="10336370" cy="3418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655" t="39244" r="13803" b="27877"/>
          <a:stretch/>
        </p:blipFill>
        <p:spPr>
          <a:xfrm>
            <a:off x="1017430" y="3992452"/>
            <a:ext cx="10496283" cy="22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95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59" t="24047" r="13446" b="41916"/>
          <a:stretch/>
        </p:blipFill>
        <p:spPr>
          <a:xfrm>
            <a:off x="838200" y="341023"/>
            <a:ext cx="9435921" cy="2699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655" t="22522" r="13698" b="39525"/>
          <a:stretch/>
        </p:blipFill>
        <p:spPr>
          <a:xfrm>
            <a:off x="838200" y="3464418"/>
            <a:ext cx="7881871" cy="26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97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76" t="35110" r="13063" b="9840"/>
          <a:stretch/>
        </p:blipFill>
        <p:spPr>
          <a:xfrm>
            <a:off x="528034" y="695458"/>
            <a:ext cx="10667399" cy="49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6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Pandas series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80" t="53564" r="41870" b="19309"/>
          <a:stretch/>
        </p:blipFill>
        <p:spPr>
          <a:xfrm>
            <a:off x="1016923" y="1881880"/>
            <a:ext cx="9663743" cy="33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7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65" t="51271" r="35099" b="20455"/>
          <a:stretch/>
        </p:blipFill>
        <p:spPr>
          <a:xfrm>
            <a:off x="838200" y="1970115"/>
            <a:ext cx="9877203" cy="30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0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89" t="78466" r="59047" b="11234"/>
          <a:stretch/>
        </p:blipFill>
        <p:spPr>
          <a:xfrm>
            <a:off x="838200" y="2873827"/>
            <a:ext cx="9424150" cy="20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1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series from 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89" t="73810" r="48392" b="10105"/>
          <a:stretch/>
        </p:blipFill>
        <p:spPr>
          <a:xfrm>
            <a:off x="341341" y="2177142"/>
            <a:ext cx="11012459" cy="26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9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403</Words>
  <Application>Microsoft Office PowerPoint</Application>
  <PresentationFormat>Widescreen</PresentationFormat>
  <Paragraphs>108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Office Theme</vt:lpstr>
      <vt:lpstr>Pandas</vt:lpstr>
      <vt:lpstr>Series</vt:lpstr>
      <vt:lpstr>PowerPoint Presentation</vt:lpstr>
      <vt:lpstr>PowerPoint Presentation</vt:lpstr>
      <vt:lpstr>PowerPoint Presentation</vt:lpstr>
      <vt:lpstr>Creating Pandas series</vt:lpstr>
      <vt:lpstr>PowerPoint Presentation</vt:lpstr>
      <vt:lpstr>PowerPoint Presentation</vt:lpstr>
      <vt:lpstr>Creating series from a dictionary</vt:lpstr>
      <vt:lpstr>Operations on series</vt:lpstr>
      <vt:lpstr>PowerPoint Presentation</vt:lpstr>
      <vt:lpstr>Dataframes</vt:lpstr>
      <vt:lpstr>PowerPoint Presentation</vt:lpstr>
      <vt:lpstr>Adding index and column values</vt:lpstr>
      <vt:lpstr>Understanding file paths</vt:lpstr>
      <vt:lpstr>PowerPoint Presentation</vt:lpstr>
      <vt:lpstr>Example of DataFrame</vt:lpstr>
      <vt:lpstr>PowerPoint Presentation</vt:lpstr>
      <vt:lpstr>PowerPoint Presentation</vt:lpstr>
      <vt:lpstr>PowerPoint Presentation</vt:lpstr>
      <vt:lpstr>Operations on columns</vt:lpstr>
      <vt:lpstr>PowerPoint Presentation</vt:lpstr>
      <vt:lpstr>Set Index</vt:lpstr>
      <vt:lpstr>Reset Index</vt:lpstr>
      <vt:lpstr>Grab a single row</vt:lpstr>
      <vt:lpstr>Grab multiple rows</vt:lpstr>
      <vt:lpstr>Loc method</vt:lpstr>
      <vt:lpstr>Loc/iLoc filtering</vt:lpstr>
      <vt:lpstr>Concatenation</vt:lpstr>
      <vt:lpstr>PowerPoint Presentation</vt:lpstr>
      <vt:lpstr>PowerPoint Presentation</vt:lpstr>
      <vt:lpstr>PowerPoint Presentation</vt:lpstr>
      <vt:lpstr>PowerPoint Presentation</vt:lpstr>
      <vt:lpstr>Merging</vt:lpstr>
      <vt:lpstr>PowerPoint Presentation</vt:lpstr>
      <vt:lpstr>PowerPoint Presentation</vt:lpstr>
      <vt:lpstr>Missing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by</vt:lpstr>
      <vt:lpstr>PowerPoint Presentation</vt:lpstr>
      <vt:lpstr>PowerPoint Presentation</vt:lpstr>
      <vt:lpstr>PowerPoint Presentation</vt:lpstr>
      <vt:lpstr>PowerPoint Presentation</vt:lpstr>
      <vt:lpstr>apply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</dc:title>
  <dc:creator>Windows User</dc:creator>
  <cp:lastModifiedBy>Dell</cp:lastModifiedBy>
  <cp:revision>23</cp:revision>
  <dcterms:created xsi:type="dcterms:W3CDTF">2023-09-14T03:58:58Z</dcterms:created>
  <dcterms:modified xsi:type="dcterms:W3CDTF">2023-10-01T14:53:03Z</dcterms:modified>
</cp:coreProperties>
</file>